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8" r:id="rId2"/>
    <p:sldId id="260" r:id="rId3"/>
    <p:sldId id="259" r:id="rId4"/>
    <p:sldId id="262" r:id="rId5"/>
    <p:sldId id="263" r:id="rId6"/>
    <p:sldId id="265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/>
    <p:restoredTop sz="83057"/>
  </p:normalViewPr>
  <p:slideViewPr>
    <p:cSldViewPr snapToGrid="0" snapToObjects="1">
      <p:cViewPr varScale="1">
        <p:scale>
          <a:sx n="94" d="100"/>
          <a:sy n="94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90BA0-2AFD-5047-BF14-71D3731D891B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20525-9A5E-1240-8AD0-55DA5E6AB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54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0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5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Sensitive to background subtraction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SNR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No information about photostability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Usually requires a user defined ROI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couldn’t find the global shutter setting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Aren’t we then collecting light from the next frame during the </a:t>
            </a:r>
            <a:r>
              <a:rPr lang="en-US"/>
              <a:t>readout phase?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A20525-9A5E-1240-8AD0-55DA5E6AB4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3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8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6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1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2E48-BDF4-4F49-8C53-48954F9393BD}" type="datetimeFigureOut">
              <a:rPr lang="en-US" smtClean="0"/>
              <a:t>2/21/21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7F69E-16E9-0A46-9568-157D719C6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3D26D13-9B7B-1B4B-823E-6F53C593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87" y="2200995"/>
            <a:ext cx="5291667" cy="3479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4F05F-2CFC-2E42-B55F-9B9F8CC8CD9C}"/>
              </a:ext>
            </a:extLst>
          </p:cNvPr>
          <p:cNvSpPr txBox="1"/>
          <p:nvPr/>
        </p:nvSpPr>
        <p:spPr>
          <a:xfrm>
            <a:off x="489858" y="740588"/>
            <a:ext cx="5932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~4000 cells/mm^2 (MIN6)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~520,000 cells/cm^2 in hydrogel microwell arrays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[Ca2+] readout using Fluor4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25027-C8F1-C24B-81FE-0E585F95371E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82345-B16B-F943-9945-0673283DB167}"/>
              </a:ext>
            </a:extLst>
          </p:cNvPr>
          <p:cNvSpPr txBox="1"/>
          <p:nvPr/>
        </p:nvSpPr>
        <p:spPr>
          <a:xfrm>
            <a:off x="-1116848" y="464819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CA25C-EBE1-0848-A4B3-69D82DBDA541}"/>
              </a:ext>
            </a:extLst>
          </p:cNvPr>
          <p:cNvSpPr txBox="1"/>
          <p:nvPr/>
        </p:nvSpPr>
        <p:spPr>
          <a:xfrm>
            <a:off x="-1116848" y="274358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CA246-D0F7-8A42-B96D-4CC8425FD6BA}"/>
              </a:ext>
            </a:extLst>
          </p:cNvPr>
          <p:cNvSpPr txBox="1"/>
          <p:nvPr/>
        </p:nvSpPr>
        <p:spPr>
          <a:xfrm>
            <a:off x="2720659" y="68331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and size dependence of [Ca2+]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85BF1-5B42-0D49-8CD5-3E2DB350FC75}"/>
              </a:ext>
            </a:extLst>
          </p:cNvPr>
          <p:cNvSpPr txBox="1"/>
          <p:nvPr/>
        </p:nvSpPr>
        <p:spPr>
          <a:xfrm>
            <a:off x="6323712" y="4558742"/>
            <a:ext cx="383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High-glucose +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~5 cell synchronization radius in 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Synchronization is scale-dependent </a:t>
            </a:r>
          </a:p>
          <a:p>
            <a:r>
              <a:rPr lang="en-US" dirty="0"/>
              <a:t>      in 2D but not in 3D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27E25F9-2A54-8C47-9CD7-8C62BFCF1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889"/>
          <a:stretch/>
        </p:blipFill>
        <p:spPr>
          <a:xfrm>
            <a:off x="6648656" y="710128"/>
            <a:ext cx="4928661" cy="3606929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7A3FF08A-408A-5340-85F6-12F2863E5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1" t="61175" r="62618" b="7990"/>
          <a:stretch/>
        </p:blipFill>
        <p:spPr>
          <a:xfrm>
            <a:off x="10154697" y="4360734"/>
            <a:ext cx="1852247" cy="2137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9715E-B816-8A43-A21F-FD820883DBAA}"/>
              </a:ext>
            </a:extLst>
          </p:cNvPr>
          <p:cNvSpPr txBox="1"/>
          <p:nvPr/>
        </p:nvSpPr>
        <p:spPr>
          <a:xfrm>
            <a:off x="7011682" y="69963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50um</a:t>
            </a:r>
          </a:p>
        </p:txBody>
      </p:sp>
    </p:spTree>
    <p:extLst>
      <p:ext uri="{BB962C8B-B14F-4D97-AF65-F5344CB8AC3E}">
        <p14:creationId xmlns:p14="http://schemas.microsoft.com/office/powerpoint/2010/main" val="91743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D07969A-1BF6-484D-875B-1D4FD9313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94"/>
          <a:stretch/>
        </p:blipFill>
        <p:spPr>
          <a:xfrm>
            <a:off x="893290" y="1529444"/>
            <a:ext cx="4941455" cy="337457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4482FE2-C9EF-0247-8A0F-1D227B9A5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0"/>
          <a:stretch/>
        </p:blipFill>
        <p:spPr>
          <a:xfrm>
            <a:off x="5431971" y="1670957"/>
            <a:ext cx="4941455" cy="3516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EEC1D-0831-9C4A-A09B-9B36E4BF4A86}"/>
              </a:ext>
            </a:extLst>
          </p:cNvPr>
          <p:cNvSpPr txBox="1"/>
          <p:nvPr/>
        </p:nvSpPr>
        <p:spPr>
          <a:xfrm>
            <a:off x="2841175" y="6582883"/>
            <a:ext cx="950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36896-DF86-864A-B9E4-B8F7C82E646B}"/>
              </a:ext>
            </a:extLst>
          </p:cNvPr>
          <p:cNvSpPr txBox="1"/>
          <p:nvPr/>
        </p:nvSpPr>
        <p:spPr>
          <a:xfrm>
            <a:off x="4095870" y="113400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Coupled-resistor network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AF801-BBBC-1840-BF7E-8EFFF48DC189}"/>
              </a:ext>
            </a:extLst>
          </p:cNvPr>
          <p:cNvSpPr txBox="1"/>
          <p:nvPr/>
        </p:nvSpPr>
        <p:spPr>
          <a:xfrm>
            <a:off x="6575502" y="120256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2BEF9-A613-6D4C-9842-8F4D7A0F3536}"/>
              </a:ext>
            </a:extLst>
          </p:cNvPr>
          <p:cNvSpPr txBox="1"/>
          <p:nvPr/>
        </p:nvSpPr>
        <p:spPr>
          <a:xfrm>
            <a:off x="8962143" y="11593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D2E8D-F446-AF46-9709-FBDD63980F2B}"/>
              </a:ext>
            </a:extLst>
          </p:cNvPr>
          <p:cNvSpPr txBox="1"/>
          <p:nvPr/>
        </p:nvSpPr>
        <p:spPr>
          <a:xfrm>
            <a:off x="3932584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p&gt;0.5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3BCB-BBC0-0E4B-BE5F-3D4928EF947C}"/>
              </a:ext>
            </a:extLst>
          </p:cNvPr>
          <p:cNvSpPr txBox="1"/>
          <p:nvPr/>
        </p:nvSpPr>
        <p:spPr>
          <a:xfrm>
            <a:off x="1898377" y="11695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p&lt;0.5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605C1-21A4-F147-B2B8-58ACE8F6D2EE}"/>
              </a:ext>
            </a:extLst>
          </p:cNvPr>
          <p:cNvSpPr txBox="1"/>
          <p:nvPr/>
        </p:nvSpPr>
        <p:spPr>
          <a:xfrm>
            <a:off x="-859634" y="254954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21C8E-5DBA-104C-8126-5E1DA3CB2B1C}"/>
              </a:ext>
            </a:extLst>
          </p:cNvPr>
          <p:cNvSpPr txBox="1"/>
          <p:nvPr/>
        </p:nvSpPr>
        <p:spPr>
          <a:xfrm>
            <a:off x="-859634" y="424470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F03A44-DD99-144F-8A09-317ACFBC3E5D}"/>
              </a:ext>
            </a:extLst>
          </p:cNvPr>
          <p:cNvSpPr txBox="1"/>
          <p:nvPr/>
        </p:nvSpPr>
        <p:spPr>
          <a:xfrm>
            <a:off x="10199424" y="4020038"/>
            <a:ext cx="1652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Suppression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(low glucose)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870478-CBD4-F946-B572-79070B9C1BCD}"/>
              </a:ext>
            </a:extLst>
          </p:cNvPr>
          <p:cNvSpPr txBox="1"/>
          <p:nvPr/>
        </p:nvSpPr>
        <p:spPr>
          <a:xfrm>
            <a:off x="10112829" y="2162321"/>
            <a:ext cx="182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Synchronization (high glucose)</a:t>
            </a:r>
          </a:p>
        </p:txBody>
      </p:sp>
    </p:spTree>
    <p:extLst>
      <p:ext uri="{BB962C8B-B14F-4D97-AF65-F5344CB8AC3E}">
        <p14:creationId xmlns:p14="http://schemas.microsoft.com/office/powerpoint/2010/main" val="12474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0A2FF90-F82C-B642-921A-BD15715B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48" y="643467"/>
            <a:ext cx="561316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251F2-C9BE-7A43-98C5-F4ECA91BA057}"/>
              </a:ext>
            </a:extLst>
          </p:cNvPr>
          <p:cNvSpPr txBox="1"/>
          <p:nvPr/>
        </p:nvSpPr>
        <p:spPr>
          <a:xfrm>
            <a:off x="2497536" y="6583866"/>
            <a:ext cx="889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Dimensionality and size scaling of coordinated Ca2+ dynamics in MIN6 beta-cell clusters.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Biophysical Journal. 2014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41B027-427E-5F46-8AFD-CCAA1040076C}"/>
              </a:ext>
            </a:extLst>
          </p:cNvPr>
          <p:cNvSpPr txBox="1"/>
          <p:nvPr/>
        </p:nvSpPr>
        <p:spPr>
          <a:xfrm>
            <a:off x="3897086" y="16328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Wave velocity under 2D/3D coupling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43070-B77F-DB4E-914A-90ACFD3C9B01}"/>
              </a:ext>
            </a:extLst>
          </p:cNvPr>
          <p:cNvSpPr txBox="1"/>
          <p:nvPr/>
        </p:nvSpPr>
        <p:spPr>
          <a:xfrm>
            <a:off x="2693155" y="24061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EFDBBC-85F2-6640-8439-634EDD0E71CD}"/>
              </a:ext>
            </a:extLst>
          </p:cNvPr>
          <p:cNvCxnSpPr/>
          <p:nvPr/>
        </p:nvCxnSpPr>
        <p:spPr>
          <a:xfrm flipV="1">
            <a:off x="3276602" y="1730830"/>
            <a:ext cx="794656" cy="675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158C5-2231-A146-B652-90C6EE2A063B}"/>
              </a:ext>
            </a:extLst>
          </p:cNvPr>
          <p:cNvCxnSpPr>
            <a:endCxn id="5" idx="1"/>
          </p:cNvCxnSpPr>
          <p:nvPr/>
        </p:nvCxnSpPr>
        <p:spPr>
          <a:xfrm>
            <a:off x="3172775" y="2775467"/>
            <a:ext cx="552073" cy="65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3C50B0-D116-6C44-9357-B42C8C3ACE02}"/>
              </a:ext>
            </a:extLst>
          </p:cNvPr>
          <p:cNvSpPr txBox="1"/>
          <p:nvPr/>
        </p:nvSpPr>
        <p:spPr>
          <a:xfrm>
            <a:off x="2932966" y="51906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P&lt;0.001</a:t>
            </a:r>
          </a:p>
        </p:txBody>
      </p:sp>
    </p:spTree>
    <p:extLst>
      <p:ext uri="{BB962C8B-B14F-4D97-AF65-F5344CB8AC3E}">
        <p14:creationId xmlns:p14="http://schemas.microsoft.com/office/powerpoint/2010/main" val="429489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5FE6B9D-7DE1-FC42-AE19-71DBEBCB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89" y="3185454"/>
            <a:ext cx="3620137" cy="3342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1A46D-3E16-484B-8BD2-9E1D8A8253D3}"/>
              </a:ext>
            </a:extLst>
          </p:cNvPr>
          <p:cNvSpPr txBox="1"/>
          <p:nvPr/>
        </p:nvSpPr>
        <p:spPr>
          <a:xfrm>
            <a:off x="2001854" y="319149"/>
            <a:ext cx="428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Interesting points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Low-pass frequency response of beta cells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Only small populations of cells (pacemakers) sense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Unknown degree of randomness and strength of coupling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Entrainment of cells to glucose stimulus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85E7C-EE4B-154C-9B5C-4BE557DDD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" r="47300"/>
          <a:stretch/>
        </p:blipFill>
        <p:spPr>
          <a:xfrm>
            <a:off x="6830715" y="172128"/>
            <a:ext cx="3235880" cy="3191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F2875-890F-9C4C-A63B-9E57E7186C60}"/>
              </a:ext>
            </a:extLst>
          </p:cNvPr>
          <p:cNvSpPr txBox="1"/>
          <p:nvPr/>
        </p:nvSpPr>
        <p:spPr>
          <a:xfrm>
            <a:off x="2689270" y="6571996"/>
            <a:ext cx="817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Quantifying granule transport and controlling calcium oscillations in insulin-secreting beta cells.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31981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665558-0903-E64E-AC16-FD9CD566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5" r="4145"/>
          <a:stretch/>
        </p:blipFill>
        <p:spPr>
          <a:xfrm>
            <a:off x="817148" y="1431472"/>
            <a:ext cx="3950079" cy="155050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2580C7-D26C-E54E-B43B-3D013DDEA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57" y="249754"/>
            <a:ext cx="5419896" cy="642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9383C-0750-4D4D-954A-6A722F05AE06}"/>
              </a:ext>
            </a:extLst>
          </p:cNvPr>
          <p:cNvSpPr txBox="1"/>
          <p:nvPr/>
        </p:nvSpPr>
        <p:spPr>
          <a:xfrm>
            <a:off x="1145021" y="145055"/>
            <a:ext cx="329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Coupled phantom burster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6C0DA-67C1-884C-B0A4-7D65C5F63724}"/>
              </a:ext>
            </a:extLst>
          </p:cNvPr>
          <p:cNvCxnSpPr/>
          <p:nvPr/>
        </p:nvCxnSpPr>
        <p:spPr>
          <a:xfrm flipV="1">
            <a:off x="2608820" y="2955469"/>
            <a:ext cx="0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93E18AD-2390-CC4A-AE18-73E0F0AEF92E}"/>
              </a:ext>
            </a:extLst>
          </p:cNvPr>
          <p:cNvSpPr txBox="1"/>
          <p:nvPr/>
        </p:nvSpPr>
        <p:spPr>
          <a:xfrm>
            <a:off x="1551981" y="3352106"/>
            <a:ext cx="222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is this distributed?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F0C01-BA9D-0040-8367-86FF4A61174C}"/>
              </a:ext>
            </a:extLst>
          </p:cNvPr>
          <p:cNvSpPr txBox="1"/>
          <p:nvPr/>
        </p:nvSpPr>
        <p:spPr>
          <a:xfrm>
            <a:off x="5936798" y="6596617"/>
            <a:ext cx="6340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Gap junction coupling and calcium waves in the pancreatic islet. </a:t>
            </a:r>
            <a:r>
              <a:rPr lang="en-US" sz="1400" b="1" dirty="0"/>
              <a:t>Biophysical Journal</a:t>
            </a:r>
          </a:p>
        </p:txBody>
      </p:sp>
    </p:spTree>
    <p:extLst>
      <p:ext uri="{BB962C8B-B14F-4D97-AF65-F5344CB8AC3E}">
        <p14:creationId xmlns:p14="http://schemas.microsoft.com/office/powerpoint/2010/main" val="1188981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0CFA8A-5DF8-1643-A707-C722A290AC13}"/>
              </a:ext>
            </a:extLst>
          </p:cNvPr>
          <p:cNvSpPr txBox="1"/>
          <p:nvPr/>
        </p:nvSpPr>
        <p:spPr>
          <a:xfrm>
            <a:off x="4290093" y="6578798"/>
            <a:ext cx="790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Optical recording of action potentials in mammalian neurons using a microbial rhodopsin. </a:t>
            </a:r>
            <a:r>
              <a:rPr lang="en-US" sz="1400" b="1" dirty="0"/>
              <a:t>Nature Methods</a:t>
            </a:r>
          </a:p>
        </p:txBody>
      </p:sp>
      <p:pic>
        <p:nvPicPr>
          <p:cNvPr id="10" name="Picture 9" descr="A picture containing text, outdoor object, star, colorful&#10;&#10;Description automatically generated">
            <a:extLst>
              <a:ext uri="{FF2B5EF4-FFF2-40B4-BE49-F238E27FC236}">
                <a16:creationId xmlns:a16="http://schemas.microsoft.com/office/drawing/2014/main" id="{7AF1484F-84D0-CB47-B385-F7104574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71" y="1857968"/>
            <a:ext cx="2750635" cy="2542253"/>
          </a:xfrm>
          <a:prstGeom prst="rect">
            <a:avLst/>
          </a:prstGeom>
        </p:spPr>
      </p:pic>
      <p:pic>
        <p:nvPicPr>
          <p:cNvPr id="3" name="Picture 2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52F41249-5AFC-2242-8BF8-BB05D4F43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7" name="Picture 6" descr="A black and white silhouett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A28A1E1B-0824-1C47-AE78-9D5CDE6E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099" y="1956545"/>
            <a:ext cx="0" cy="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DBA1303-8FEC-6643-AB1B-86968B701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3895" y="1948799"/>
            <a:ext cx="2997200" cy="584200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14B162C-6ADF-4C48-92E3-BEACC7AA2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166" y="2682753"/>
            <a:ext cx="3898900" cy="723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C918DD-A146-DD47-A3F3-AD3EAEEE1B97}"/>
              </a:ext>
            </a:extLst>
          </p:cNvPr>
          <p:cNvSpPr txBox="1"/>
          <p:nvPr/>
        </p:nvSpPr>
        <p:spPr>
          <a:xfrm>
            <a:off x="4490620" y="792884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Estimating membrane potentials</a:t>
            </a: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60FE1F9A-E059-C84D-B108-B0AF96E51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4644" y="3453487"/>
            <a:ext cx="2945396" cy="946734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8F3964B-989C-8C44-8AF8-50AECE019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489" y="3406653"/>
            <a:ext cx="1613289" cy="106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B299F8-1795-6040-BD81-8B3A14A4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73" y="108844"/>
            <a:ext cx="6701589" cy="2730277"/>
          </a:xfrm>
          <a:prstGeom prst="rect">
            <a:avLst/>
          </a:prstGeom>
        </p:spPr>
      </p:pic>
      <p:pic>
        <p:nvPicPr>
          <p:cNvPr id="13" name="IMG_1433">
            <a:hlinkClick r:id="" action="ppaction://media"/>
            <a:extLst>
              <a:ext uri="{FF2B5EF4-FFF2-40B4-BE49-F238E27FC236}">
                <a16:creationId xmlns:a16="http://schemas.microsoft.com/office/drawing/2014/main" id="{75168BA0-A0A5-4448-AF60-AC982B5E2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5582"/>
          <a:stretch/>
        </p:blipFill>
        <p:spPr>
          <a:xfrm rot="16200000">
            <a:off x="6637881" y="1813818"/>
            <a:ext cx="3556414" cy="59695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9BB91-296B-5B41-9147-B330731CE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8142" y="810858"/>
            <a:ext cx="4268535" cy="32014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5C01D-E27E-7449-A89E-3F64464311C9}"/>
              </a:ext>
            </a:extLst>
          </p:cNvPr>
          <p:cNvSpPr txBox="1"/>
          <p:nvPr/>
        </p:nvSpPr>
        <p:spPr>
          <a:xfrm>
            <a:off x="841709" y="4670629"/>
            <a:ext cx="3841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Analog Input</a:t>
            </a:r>
            <a:endParaRPr lang="en-US" sz="1400" dirty="0"/>
          </a:p>
          <a:p>
            <a:r>
              <a:rPr lang="en-US" sz="1400" dirty="0"/>
              <a:t>Onboard 10-bit ADC (6 channels)</a:t>
            </a:r>
          </a:p>
          <a:p>
            <a:r>
              <a:rPr lang="en-US" sz="1400" dirty="0"/>
              <a:t>16 MHz Arduino has ADC clock set to 16 MHz/128 = 125 kHz. Each conversion in AVR takes 13 ADC clocks so 125 kHz/13 ~ 10 kHz</a:t>
            </a:r>
          </a:p>
          <a:p>
            <a:endParaRPr lang="en-US" sz="1400" dirty="0"/>
          </a:p>
          <a:p>
            <a:r>
              <a:rPr lang="en-US" sz="1400" b="1" dirty="0"/>
              <a:t>Digital Input</a:t>
            </a:r>
            <a:endParaRPr lang="en-US" sz="1400" dirty="0"/>
          </a:p>
          <a:p>
            <a:r>
              <a:rPr lang="en-US" sz="1400" dirty="0"/>
              <a:t>12 digital I/O pins. No analog to digital conversion but input has to be 0 or 5V</a:t>
            </a:r>
          </a:p>
        </p:txBody>
      </p:sp>
    </p:spTree>
    <p:extLst>
      <p:ext uri="{BB962C8B-B14F-4D97-AF65-F5344CB8AC3E}">
        <p14:creationId xmlns:p14="http://schemas.microsoft.com/office/powerpoint/2010/main" val="6569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8CC31B53-8382-D24B-8697-BE8D165F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" y="333103"/>
            <a:ext cx="5842000" cy="43815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599F610-7088-4F4F-80F9-C0BA304A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777" y="305655"/>
            <a:ext cx="5842000" cy="4381500"/>
          </a:xfrm>
          <a:prstGeom prst="rect">
            <a:avLst/>
          </a:prstGeom>
        </p:spPr>
      </p:pic>
      <p:pic>
        <p:nvPicPr>
          <p:cNvPr id="15" name="Picture 14" descr="Timeline&#10;&#10;Description automatically generated">
            <a:extLst>
              <a:ext uri="{FF2B5EF4-FFF2-40B4-BE49-F238E27FC236}">
                <a16:creationId xmlns:a16="http://schemas.microsoft.com/office/drawing/2014/main" id="{849EC07C-7F60-BF46-A2D9-6EC061F72E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094"/>
          <a:stretch/>
        </p:blipFill>
        <p:spPr>
          <a:xfrm>
            <a:off x="1203869" y="4742051"/>
            <a:ext cx="3676396" cy="1691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239E98-B5D6-514B-8C76-49B573AF5CE2}"/>
              </a:ext>
            </a:extLst>
          </p:cNvPr>
          <p:cNvSpPr txBox="1"/>
          <p:nvPr/>
        </p:nvSpPr>
        <p:spPr>
          <a:xfrm>
            <a:off x="866899" y="148437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 exposure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49A4FB-1786-4742-91BC-B9000535770A}"/>
              </a:ext>
            </a:extLst>
          </p:cNvPr>
          <p:cNvSpPr txBox="1"/>
          <p:nvPr/>
        </p:nvSpPr>
        <p:spPr>
          <a:xfrm>
            <a:off x="5854369" y="4972973"/>
            <a:ext cx="6056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Expose-Out</a:t>
            </a:r>
            <a:r>
              <a:rPr lang="en-US" dirty="0"/>
              <a:t> signal is high for each row the reset signal propagates past – </a:t>
            </a:r>
            <a:r>
              <a:rPr lang="en-US" b="1" i="1" dirty="0"/>
              <a:t>any row </a:t>
            </a:r>
            <a:r>
              <a:rPr lang="en-US" dirty="0"/>
              <a:t>that is exposing</a:t>
            </a:r>
          </a:p>
          <a:p>
            <a:endParaRPr lang="en-US" b="1" dirty="0"/>
          </a:p>
          <a:p>
            <a:r>
              <a:rPr lang="en-US" b="1" dirty="0"/>
              <a:t>Read-Out </a:t>
            </a:r>
            <a:r>
              <a:rPr lang="en-US" dirty="0"/>
              <a:t>signal is high when any row is digitizing (?) </a:t>
            </a:r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8EFBB7-A18B-B648-BA06-AA69A1C5F6E1}"/>
              </a:ext>
            </a:extLst>
          </p:cNvPr>
          <p:cNvCxnSpPr/>
          <p:nvPr/>
        </p:nvCxnSpPr>
        <p:spPr>
          <a:xfrm>
            <a:off x="3222503" y="333103"/>
            <a:ext cx="0" cy="35566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5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6328</TotalTime>
  <Words>373</Words>
  <Application>Microsoft Macintosh PowerPoint</Application>
  <PresentationFormat>Widescreen</PresentationFormat>
  <Paragraphs>70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Seitz</dc:creator>
  <cp:lastModifiedBy>Clayton Seitz</cp:lastModifiedBy>
  <cp:revision>238</cp:revision>
  <cp:lastPrinted>2021-02-18T18:53:09Z</cp:lastPrinted>
  <dcterms:created xsi:type="dcterms:W3CDTF">2021-01-17T00:10:17Z</dcterms:created>
  <dcterms:modified xsi:type="dcterms:W3CDTF">2021-02-22T21:03:22Z</dcterms:modified>
</cp:coreProperties>
</file>